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687" r:id="rId5"/>
  </p:sldMasterIdLst>
  <p:sldIdLst>
    <p:sldId id="257" r:id="rId6"/>
    <p:sldId id="256" r:id="rId7"/>
    <p:sldId id="258" r:id="rId8"/>
    <p:sldId id="292" r:id="rId9"/>
    <p:sldId id="259" r:id="rId10"/>
    <p:sldId id="260" r:id="rId11"/>
    <p:sldId id="272" r:id="rId12"/>
    <p:sldId id="295" r:id="rId13"/>
    <p:sldId id="262" r:id="rId14"/>
    <p:sldId id="273" r:id="rId15"/>
    <p:sldId id="265" r:id="rId16"/>
    <p:sldId id="294" r:id="rId17"/>
    <p:sldId id="266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91" r:id="rId26"/>
    <p:sldId id="277" r:id="rId27"/>
    <p:sldId id="290" r:id="rId28"/>
    <p:sldId id="279" r:id="rId29"/>
    <p:sldId id="280" r:id="rId30"/>
    <p:sldId id="281" r:id="rId31"/>
    <p:sldId id="282" r:id="rId32"/>
    <p:sldId id="283" r:id="rId33"/>
    <p:sldId id="284" r:id="rId34"/>
    <p:sldId id="287" r:id="rId35"/>
    <p:sldId id="288" r:id="rId36"/>
    <p:sldId id="285" r:id="rId37"/>
    <p:sldId id="286" r:id="rId38"/>
    <p:sldId id="289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1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7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69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8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0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62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6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01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97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4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9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4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5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5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5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6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66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" name="Picture 3" descr="A person looking at a book shelf&#10;&#10;Description automatically generated with low confidence">
            <a:extLst>
              <a:ext uri="{FF2B5EF4-FFF2-40B4-BE49-F238E27FC236}">
                <a16:creationId xmlns:a16="http://schemas.microsoft.com/office/drawing/2014/main" id="{61C718CD-2B65-D276-FE49-6FB41289E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r="1534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C8F36-E6BE-8B4F-0ED3-06FDDF38F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N" sz="4400" dirty="0"/>
              <a:t>Book 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D395D-1DF0-E76C-8A9E-9C55366A7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602138"/>
          </a:xfrm>
        </p:spPr>
        <p:txBody>
          <a:bodyPr>
            <a:normAutofit/>
          </a:bodyPr>
          <a:lstStyle/>
          <a:p>
            <a:r>
              <a:rPr lang="en-IN" sz="2400" dirty="0"/>
              <a:t>Group No :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76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1EA8EE-A1C0-9573-7E59-E819B5A7C5C2}"/>
              </a:ext>
            </a:extLst>
          </p:cNvPr>
          <p:cNvSpPr txBox="1">
            <a:spLocks/>
          </p:cNvSpPr>
          <p:nvPr/>
        </p:nvSpPr>
        <p:spPr>
          <a:xfrm>
            <a:off x="1366911" y="5529030"/>
            <a:ext cx="10295206" cy="76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5E19C-64D2-BAAF-5923-39AD0E7F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11" y="956453"/>
            <a:ext cx="4316437" cy="4248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2C2EC7-72BC-7191-89AE-103383DE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52" y="956454"/>
            <a:ext cx="4372585" cy="4248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2E2E27-F424-1D5C-84B9-BB0AAA9E137F}"/>
              </a:ext>
            </a:extLst>
          </p:cNvPr>
          <p:cNvSpPr txBox="1"/>
          <p:nvPr/>
        </p:nvSpPr>
        <p:spPr>
          <a:xfrm>
            <a:off x="4056184" y="197638"/>
            <a:ext cx="407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Outliers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0479D-6B65-C202-F0C9-0E91C52D3A7F}"/>
              </a:ext>
            </a:extLst>
          </p:cNvPr>
          <p:cNvSpPr txBox="1"/>
          <p:nvPr/>
        </p:nvSpPr>
        <p:spPr>
          <a:xfrm>
            <a:off x="1366911" y="5529030"/>
            <a:ext cx="981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Large amount of outlier were present in age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Outlier of the age column we imputed with mode</a:t>
            </a:r>
          </a:p>
        </p:txBody>
      </p:sp>
    </p:spTree>
    <p:extLst>
      <p:ext uri="{BB962C8B-B14F-4D97-AF65-F5344CB8AC3E}">
        <p14:creationId xmlns:p14="http://schemas.microsoft.com/office/powerpoint/2010/main" val="419892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DBA1-7DB7-DF74-D18E-F6139B0E0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0"/>
            <a:ext cx="9144000" cy="762000"/>
          </a:xfrm>
        </p:spPr>
        <p:txBody>
          <a:bodyPr/>
          <a:lstStyle/>
          <a:p>
            <a:pPr algn="ctr"/>
            <a:r>
              <a:rPr lang="en-IN" b="1" i="0" u="none" strike="noStrike" dirty="0">
                <a:effectLst/>
                <a:latin typeface="Heebo ExtraBold" panose="020B0604020202020204" pitchFamily="2" charset="-79"/>
              </a:rPr>
              <a:t>Exploratory Data Analysis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E7F1D-99E9-0151-1EC4-BA2E94183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337" y="1492348"/>
            <a:ext cx="10012353" cy="370491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1EA8EE-A1C0-9573-7E59-E819B5A7C5C2}"/>
              </a:ext>
            </a:extLst>
          </p:cNvPr>
          <p:cNvSpPr txBox="1">
            <a:spLocks/>
          </p:cNvSpPr>
          <p:nvPr/>
        </p:nvSpPr>
        <p:spPr>
          <a:xfrm>
            <a:off x="1366911" y="5529030"/>
            <a:ext cx="10295206" cy="76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>
                <a:latin typeface="Heebo ExtraBold" panose="020B0604020202020204" pitchFamily="2" charset="-79"/>
              </a:rPr>
              <a:t>Distribution plot of Age, Here we can observe that most of the reader fall in the age group of 20-40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0063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4138B-2533-39EF-303A-8BB7F9E27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91" y="927847"/>
            <a:ext cx="7853083" cy="395343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007FD2-07AB-B79A-3A82-7D5292F85BB4}"/>
              </a:ext>
            </a:extLst>
          </p:cNvPr>
          <p:cNvSpPr txBox="1"/>
          <p:nvPr/>
        </p:nvSpPr>
        <p:spPr>
          <a:xfrm rot="10800000" flipV="1">
            <a:off x="2259104" y="5186973"/>
            <a:ext cx="64310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have imputed the age value greater than 100 with mode which is called mode imputation  and replaced  the nan values in age with mean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88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DFF8-3948-5DA9-600C-25182427D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205046"/>
            <a:ext cx="10668000" cy="89095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The count plot gives us idea about frequently rated value.</a:t>
            </a:r>
          </a:p>
          <a:p>
            <a:r>
              <a:rPr lang="en-IN" dirty="0"/>
              <a:t>Here majority of the user has given a rating of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FCF6-F080-E228-22EC-C0A0D80C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413062"/>
            <a:ext cx="10051477" cy="43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34177-E8A5-082D-ECE2-D0D3FCB4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228599"/>
            <a:ext cx="11776363" cy="6365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7B58E-B44F-32E6-122F-2E337CAE71C4}"/>
              </a:ext>
            </a:extLst>
          </p:cNvPr>
          <p:cNvSpPr txBox="1"/>
          <p:nvPr/>
        </p:nvSpPr>
        <p:spPr>
          <a:xfrm>
            <a:off x="1080655" y="3429000"/>
            <a:ext cx="2008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This plot gives  the top 20 books based on Number of reviews and their Average Rating</a:t>
            </a:r>
          </a:p>
        </p:txBody>
      </p:sp>
    </p:spTree>
    <p:extLst>
      <p:ext uri="{BB962C8B-B14F-4D97-AF65-F5344CB8AC3E}">
        <p14:creationId xmlns:p14="http://schemas.microsoft.com/office/powerpoint/2010/main" val="398627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6A28-B389-AC18-AE69-DD2288B7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440787"/>
            <a:ext cx="11648049" cy="1263649"/>
          </a:xfrm>
        </p:spPr>
        <p:txBody>
          <a:bodyPr>
            <a:normAutofit/>
          </a:bodyPr>
          <a:lstStyle/>
          <a:p>
            <a:r>
              <a:rPr lang="en-IN" dirty="0"/>
              <a:t>Top 10 Countries Based on active Readers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EFC878-E39A-8CAF-F2ED-36C825F8B32D}"/>
              </a:ext>
            </a:extLst>
          </p:cNvPr>
          <p:cNvSpPr txBox="1">
            <a:spLocks/>
          </p:cNvSpPr>
          <p:nvPr/>
        </p:nvSpPr>
        <p:spPr>
          <a:xfrm>
            <a:off x="7549664" y="1406769"/>
            <a:ext cx="4464144" cy="5133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Pie chart show </a:t>
            </a:r>
            <a:r>
              <a:rPr lang="en-IN" sz="2800">
                <a:latin typeface="Arial" panose="020B0604020202020204" pitchFamily="34" charset="0"/>
                <a:cs typeface="Arial" panose="020B0604020202020204" pitchFamily="34" charset="0"/>
              </a:rPr>
              <a:t>the 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percentage of active readers.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USA is having the highest active reader (7.4lakh readers).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Followed by Canada, with 91k readers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9AE4E-CCF4-AEA8-5181-5D864B57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15" y="1284805"/>
            <a:ext cx="6262748" cy="54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FB05C-5FC3-F9B7-457F-074D8E3F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1" y="207455"/>
            <a:ext cx="11550266" cy="6334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AD6767-A2BB-10F1-3B45-450A70500701}"/>
              </a:ext>
            </a:extLst>
          </p:cNvPr>
          <p:cNvSpPr txBox="1"/>
          <p:nvPr/>
        </p:nvSpPr>
        <p:spPr>
          <a:xfrm>
            <a:off x="4726744" y="1026941"/>
            <a:ext cx="607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This plot Give’s the top 15 popular publisher’s based on the number of Ratings </a:t>
            </a:r>
          </a:p>
        </p:txBody>
      </p:sp>
    </p:spTree>
    <p:extLst>
      <p:ext uri="{BB962C8B-B14F-4D97-AF65-F5344CB8AC3E}">
        <p14:creationId xmlns:p14="http://schemas.microsoft.com/office/powerpoint/2010/main" val="249848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D1BD0-5A8F-A2BD-7C8A-85DF89F1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86413"/>
            <a:ext cx="11437034" cy="6270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7B8D7-4907-021C-2005-2CFFB550EF8C}"/>
              </a:ext>
            </a:extLst>
          </p:cNvPr>
          <p:cNvSpPr txBox="1"/>
          <p:nvPr/>
        </p:nvSpPr>
        <p:spPr>
          <a:xfrm>
            <a:off x="6696222" y="1111348"/>
            <a:ext cx="4178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Plot gives the top 15 popular author’s based on the number of ratings and average rating of their book’s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y-axis show the count of ratings</a:t>
            </a:r>
          </a:p>
        </p:txBody>
      </p:sp>
    </p:spTree>
    <p:extLst>
      <p:ext uri="{BB962C8B-B14F-4D97-AF65-F5344CB8AC3E}">
        <p14:creationId xmlns:p14="http://schemas.microsoft.com/office/powerpoint/2010/main" val="267933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9409-34CE-1D80-18CF-C3CFF496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97175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253146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3D0E-7501-6BA5-B2F6-1B48D45D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3237"/>
            <a:ext cx="9144000" cy="1263649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solidFill>
                  <a:srgbClr val="00B0F0"/>
                </a:solidFill>
              </a:rPr>
              <a:t>Weighted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9CAB4-328E-0A1D-1360-E876336DC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526887"/>
                <a:ext cx="10668000" cy="456911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Weighted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Book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Rating</m:t>
                      </m:r>
                      <m:r>
                        <m:rPr>
                          <m:nor/>
                        </m:rPr>
                        <a:rPr lang="en-IN" sz="3600" smtClean="0">
                          <a:solidFill>
                            <a:srgbClr val="FF0000"/>
                          </a:solidFill>
                        </a:rPr>
                        <m:t>   =</m:t>
                      </m:r>
                      <m:f>
                        <m:fPr>
                          <m:ctrlP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rgbClr val="FF0000"/>
                  </a:solidFill>
                </a:endParaRPr>
              </a:p>
              <a:p>
                <a:r>
                  <a:rPr lang="en-IN" sz="2400" dirty="0"/>
                  <a:t>R=Average rating of specific book.</a:t>
                </a:r>
              </a:p>
              <a:p>
                <a:r>
                  <a:rPr lang="en-IN" sz="2400" dirty="0"/>
                  <a:t>V=Number of reviews/voting's of each book.</a:t>
                </a:r>
              </a:p>
              <a:p>
                <a:r>
                  <a:rPr lang="en-IN" sz="2400" dirty="0"/>
                  <a:t>M=min number of reviews/voting’s(200).</a:t>
                </a:r>
              </a:p>
              <a:p>
                <a:r>
                  <a:rPr lang="en-IN" sz="2400" dirty="0"/>
                  <a:t>C=mean of all average ratings(2.83).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9CAB4-328E-0A1D-1360-E876336DC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526887"/>
                <a:ext cx="10668000" cy="4569114"/>
              </a:xfrm>
              <a:blipFill>
                <a:blip r:embed="rId2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19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C31A4-CB0D-DFD2-4112-483DC14A9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571" y="478303"/>
            <a:ext cx="6836899" cy="586622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sz="600" dirty="0"/>
              <a:t>	</a:t>
            </a:r>
          </a:p>
          <a:p>
            <a:pPr algn="l"/>
            <a:r>
              <a:rPr lang="en-IN" dirty="0"/>
              <a:t>Group Members:</a:t>
            </a:r>
          </a:p>
          <a:p>
            <a:pPr marL="457200" indent="-457200" algn="l">
              <a:buAutoNum type="arabicPeriod"/>
            </a:pPr>
            <a:r>
              <a:rPr lang="en-IN" dirty="0"/>
              <a:t>MEDIDI JAYANTH RAMA KRISHNA</a:t>
            </a:r>
          </a:p>
          <a:p>
            <a:pPr marL="457200" indent="-457200" algn="l">
              <a:buAutoNum type="arabicPeriod"/>
            </a:pPr>
            <a:r>
              <a:rPr lang="en-IN" dirty="0"/>
              <a:t>NEEHAN VIREN AIYA</a:t>
            </a:r>
          </a:p>
          <a:p>
            <a:pPr marL="457200" indent="-457200" algn="l">
              <a:buAutoNum type="arabicPeriod"/>
            </a:pPr>
            <a:r>
              <a:rPr lang="en-IN" dirty="0"/>
              <a:t>VENKATESH SALMETA</a:t>
            </a:r>
          </a:p>
          <a:p>
            <a:pPr marL="457200" indent="-457200" algn="l">
              <a:buAutoNum type="arabicPeriod"/>
            </a:pPr>
            <a:r>
              <a:rPr lang="en-IN" dirty="0"/>
              <a:t>KONKA ROHAN</a:t>
            </a:r>
          </a:p>
          <a:p>
            <a:pPr marL="457200" indent="-457200" algn="l">
              <a:buAutoNum type="arabicPeriod"/>
            </a:pPr>
            <a:r>
              <a:rPr lang="en-IN" dirty="0"/>
              <a:t>DARA ARUN KUMAR</a:t>
            </a:r>
          </a:p>
          <a:p>
            <a:pPr marL="457200" indent="-457200" algn="l">
              <a:buAutoNum type="arabicPeriod"/>
            </a:pPr>
            <a:r>
              <a:rPr lang="en-IN" dirty="0"/>
              <a:t>ARYA PATHAK</a:t>
            </a:r>
          </a:p>
          <a:p>
            <a:pPr marL="457200" indent="-457200" algn="l">
              <a:buAutoNum type="arabicPeriod"/>
            </a:pPr>
            <a:r>
              <a:rPr lang="en-IN" dirty="0"/>
              <a:t>UZRA FURQAN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algn="l"/>
            <a:r>
              <a:rPr lang="en-IN" dirty="0"/>
              <a:t>Mentors 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KARTHIK MUSKULA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Dhanyapriya Somasundaram 				</a:t>
            </a:r>
          </a:p>
          <a:p>
            <a:pPr algn="l"/>
            <a:r>
              <a:rPr lang="en-IN" dirty="0"/>
              <a:t>		</a:t>
            </a:r>
          </a:p>
          <a:p>
            <a:pPr algn="l"/>
            <a:r>
              <a:rPr lang="en-IN" sz="600" dirty="0"/>
              <a:t>			</a:t>
            </a:r>
          </a:p>
          <a:p>
            <a:pPr algn="l"/>
            <a:endParaRPr lang="en-IN" sz="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F44ED-11AB-909E-BEAB-4C1663340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5" r="31365"/>
          <a:stretch/>
        </p:blipFill>
        <p:spPr>
          <a:xfrm>
            <a:off x="7648048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21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F17A0-6503-03EC-85F6-B7717D3AC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14"/>
            <a:ext cx="10668000" cy="734291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>
                <a:solidFill>
                  <a:srgbClr val="FF0000"/>
                </a:solidFill>
              </a:rPr>
              <a:t>Top Books Based on Weighted Average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9A26D-5096-BC6D-1CEC-A14C4B8A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" y="835071"/>
            <a:ext cx="11539939" cy="60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8B04E6-6D89-60B5-E350-2DB6C390536D}"/>
              </a:ext>
            </a:extLst>
          </p:cNvPr>
          <p:cNvSpPr txBox="1">
            <a:spLocks/>
          </p:cNvSpPr>
          <p:nvPr/>
        </p:nvSpPr>
        <p:spPr>
          <a:xfrm>
            <a:off x="1524000" y="443345"/>
            <a:ext cx="9144000" cy="10419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Author Based Recommendation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03B636-FBFF-3646-22D1-4BE25DEB2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417255"/>
            <a:ext cx="10668000" cy="1678745"/>
          </a:xfrm>
        </p:spPr>
        <p:txBody>
          <a:bodyPr>
            <a:normAutofit/>
          </a:bodyPr>
          <a:lstStyle/>
          <a:p>
            <a:r>
              <a:rPr lang="en-IN" dirty="0"/>
              <a:t>When the authors name is given, it will return a data frame which contains all the previous works of that author sorted based on the weighted average.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ADF589-367E-7C39-C719-EA10B1F3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661866"/>
            <a:ext cx="9459645" cy="24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7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Collaborative Filtering (Item-Based)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85321"/>
            <a:ext cx="10668000" cy="513166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1.Cosine-Similarity</a:t>
            </a: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/>
              <a:t>For training the model we made use of data with:-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Books with min of 50 reviews/Voting’s were considered.</a:t>
            </a:r>
          </a:p>
          <a:p>
            <a:r>
              <a:rPr lang="en-IN" dirty="0"/>
              <a:t>User’s who has reviewed min of 150 books were considered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Total of 839 user’s and 1102 books shortlisted.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6934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1C7D-6B63-F946-E8E6-473522E2D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614203"/>
            <a:ext cx="10668000" cy="148179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Created a pivot table</a:t>
            </a:r>
          </a:p>
          <a:p>
            <a:r>
              <a:rPr lang="en-IN" dirty="0"/>
              <a:t>Calculated Cosine similarity between each pair of books</a:t>
            </a:r>
          </a:p>
          <a:p>
            <a:r>
              <a:rPr lang="en-IN" dirty="0"/>
              <a:t>Shortlisted books with highest similarity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A5878-495F-A694-5963-553C6DFD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04" y="254654"/>
            <a:ext cx="6180200" cy="36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93BD5-4B8A-9CCC-107A-F0894BC1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546" y="254653"/>
            <a:ext cx="5477639" cy="36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749406"/>
            <a:ext cx="5395670" cy="335918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E944E-54A3-4760-918E-02FA038A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12" y="1485321"/>
            <a:ext cx="3857815" cy="33591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440564-75F4-639B-6D01-F0B05232C914}"/>
              </a:ext>
            </a:extLst>
          </p:cNvPr>
          <p:cNvSpPr txBox="1">
            <a:spLocks/>
          </p:cNvSpPr>
          <p:nvPr/>
        </p:nvSpPr>
        <p:spPr>
          <a:xfrm>
            <a:off x="997526" y="5500255"/>
            <a:ext cx="10557163" cy="11776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/>
              <a:t>It returns Book either from similar author or of similar genre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C9C58-6730-C8F1-191F-CED65F853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91" y="1485321"/>
            <a:ext cx="5659954" cy="33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Collaborative Filtering (Item-Based)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85321"/>
            <a:ext cx="10668000" cy="513166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2.Near Neighbour(Unsupervised clustering algorithm)</a:t>
            </a: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/>
              <a:t>For training the model we made use of data with:-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Books with min of 50 reviews/Voting’s were considered.</a:t>
            </a:r>
          </a:p>
          <a:p>
            <a:r>
              <a:rPr lang="en-IN" dirty="0"/>
              <a:t>User’s who has reviewed min of 200 books were considered(</a:t>
            </a:r>
            <a:r>
              <a:rPr lang="en-IN" dirty="0" err="1"/>
              <a:t>i.e</a:t>
            </a:r>
            <a:r>
              <a:rPr lang="en-IN" dirty="0"/>
              <a:t>: Only knowledgeable users will be considered 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Total of 742 user’s and 888 books shortlisted.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544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749406"/>
            <a:ext cx="5395670" cy="335918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440564-75F4-639B-6D01-F0B05232C914}"/>
              </a:ext>
            </a:extLst>
          </p:cNvPr>
          <p:cNvSpPr txBox="1">
            <a:spLocks/>
          </p:cNvSpPr>
          <p:nvPr/>
        </p:nvSpPr>
        <p:spPr>
          <a:xfrm>
            <a:off x="997526" y="5500255"/>
            <a:ext cx="10557163" cy="11776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/>
              <a:t>It returns Book either from similar author or of similar genre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dirty="0"/>
              <a:t>This model was giving more significant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414849-2697-BFB0-D996-BC19A2B1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17" y="1485321"/>
            <a:ext cx="4180219" cy="3114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039A8-96BB-B971-56F3-9BF6FF41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063" y="1485321"/>
            <a:ext cx="5711820" cy="31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3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2392-A059-B452-324E-421DF71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3345"/>
            <a:ext cx="9144000" cy="1041976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Collaborative Filtering (User-Based)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BDDA-DCA7-CED3-DFB4-9A571199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85321"/>
            <a:ext cx="10668000" cy="51316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Recommendation for specific User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This algorithm helps to find similar user’s using pairwise distance method and shortlist them based on the highest similarity.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Recommend those book where the top similar user has rated more than 5.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09DEB-CD26-F854-34D0-59B4ED5A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73" y="4271943"/>
            <a:ext cx="4991797" cy="214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F443D-644E-620E-AFB7-0F0CE5A3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43" y="4271943"/>
            <a:ext cx="5273657" cy="21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9409-34CE-1D80-18CF-C3CFF496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57540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Model Deployment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6571BF0A-BAAA-7792-0326-6A8056657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5601"/>
            <a:ext cx="10668000" cy="2563090"/>
          </a:xfrm>
        </p:spPr>
        <p:txBody>
          <a:bodyPr/>
          <a:lstStyle/>
          <a:p>
            <a:r>
              <a:rPr lang="en-IN" dirty="0"/>
              <a:t>We have deployed both collaborative filtering method and  popularity-based filtering method</a:t>
            </a:r>
          </a:p>
          <a:p>
            <a:r>
              <a:rPr lang="en-IN" dirty="0"/>
              <a:t>Implemented Model’s using </a:t>
            </a:r>
            <a:r>
              <a:rPr lang="en-IN" dirty="0" err="1"/>
              <a:t>streamlit</a:t>
            </a:r>
            <a:r>
              <a:rPr lang="en-IN" dirty="0"/>
              <a:t>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525454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3D4ED-5D6B-32B7-13A3-00E1D20BA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429000"/>
            <a:ext cx="10668000" cy="3048001"/>
          </a:xfrm>
        </p:spPr>
        <p:txBody>
          <a:bodyPr/>
          <a:lstStyle/>
          <a:p>
            <a:r>
              <a:rPr lang="en-IN" dirty="0"/>
              <a:t>Here the user can select between the recommendation methods:-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User-Based Recommendation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Book based   Recommendation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Popularity –Based Recommendation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Author –Based Recommendation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4EB91-A5D5-6DAC-D94B-7D811A3E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0999"/>
            <a:ext cx="10668000" cy="24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2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02D65-4880-A916-ADA1-2588D8187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23" name="Freeform: Shape 17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F2873-C55E-B8B9-CAFB-CD1DC74D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US"/>
              <a:t>Business Objective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79E4-2822-C809-F8B6-1E4AD412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629150" cy="1924051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>
                <a:latin typeface="Avenir Next LT Pro" panose="020B0504020202020204" pitchFamily="34" charset="0"/>
              </a:rPr>
              <a:t>The objective of the analysis is to Generate the features from the dataset and use them to recommend the books accordingly to the users.</a:t>
            </a:r>
          </a:p>
        </p:txBody>
      </p:sp>
    </p:spTree>
    <p:extLst>
      <p:ext uri="{BB962C8B-B14F-4D97-AF65-F5344CB8AC3E}">
        <p14:creationId xmlns:p14="http://schemas.microsoft.com/office/powerpoint/2010/main" val="2721937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4C50A-A28D-ADC0-8C74-917544FB7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98" y="4256367"/>
            <a:ext cx="6019450" cy="2151051"/>
          </a:xfrm>
        </p:spPr>
        <p:txBody>
          <a:bodyPr>
            <a:normAutofit/>
          </a:bodyPr>
          <a:lstStyle/>
          <a:p>
            <a:r>
              <a:rPr lang="en-IN" dirty="0"/>
              <a:t>Displays the top 50 Popular books based Weighted rating.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AB96B-22E3-62FA-6310-91E6C58C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11" y="1118795"/>
            <a:ext cx="5860473" cy="2151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A501-6575-87BD-CB25-98D38BFC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12" y="1122217"/>
            <a:ext cx="5029902" cy="52299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2DBD1D-2052-3385-59E7-C375B2B2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274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Popularity Based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182119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3AF2-523E-B40E-923B-478EA1F6C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005" y="4943029"/>
            <a:ext cx="9423009" cy="1914971"/>
          </a:xfrm>
        </p:spPr>
        <p:txBody>
          <a:bodyPr/>
          <a:lstStyle/>
          <a:p>
            <a:r>
              <a:rPr lang="en-IN" dirty="0"/>
              <a:t>Select the Author Name from the Drop box</a:t>
            </a:r>
          </a:p>
          <a:p>
            <a:r>
              <a:rPr lang="en-IN" dirty="0"/>
              <a:t>Recommends The Authors famous works Ordered based on the weighted rating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FB189-B965-D321-2978-9B7F8BF1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7" y="1447130"/>
            <a:ext cx="5833741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41924-7502-01A9-F9AA-A60C61910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63" y="1447130"/>
            <a:ext cx="5906502" cy="304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C4EED25-CB0F-0275-A4C4-E0009CC8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38" y="367406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Author Based Recommendation </a:t>
            </a:r>
          </a:p>
        </p:txBody>
      </p:sp>
    </p:spTree>
    <p:extLst>
      <p:ext uri="{BB962C8B-B14F-4D97-AF65-F5344CB8AC3E}">
        <p14:creationId xmlns:p14="http://schemas.microsoft.com/office/powerpoint/2010/main" val="3824910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EC92C-231B-8931-234E-DB29713D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86" y="4836151"/>
            <a:ext cx="10668000" cy="2285998"/>
          </a:xfrm>
        </p:spPr>
        <p:txBody>
          <a:bodyPr/>
          <a:lstStyle/>
          <a:p>
            <a:r>
              <a:rPr lang="en-IN" dirty="0"/>
              <a:t>Here if the user select User-based recommendation Then he will be asked to enter the User-ID</a:t>
            </a:r>
          </a:p>
          <a:p>
            <a:r>
              <a:rPr lang="en-IN" dirty="0"/>
              <a:t>Then Will be suggested with 5 book’s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57262-F1BE-7AEF-6464-AED5854B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52" y="1450350"/>
            <a:ext cx="5589563" cy="2814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0F2EB0-0864-D8F8-BEA4-BC660F01A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86" y="1450350"/>
            <a:ext cx="5759921" cy="281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B8DC48-BE39-9A02-1D44-7AE7199C8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38" y="367406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User-Based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787644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EC92C-231B-8931-234E-DB29713D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282401"/>
            <a:ext cx="10668000" cy="2285998"/>
          </a:xfrm>
        </p:spPr>
        <p:txBody>
          <a:bodyPr/>
          <a:lstStyle/>
          <a:p>
            <a:r>
              <a:rPr lang="en-IN" dirty="0"/>
              <a:t>Here if the user select Book-Based recommendation Then he will be asked to enter the Book name</a:t>
            </a:r>
          </a:p>
          <a:p>
            <a:r>
              <a:rPr lang="en-IN" dirty="0"/>
              <a:t>Then Will be suggested with 5 book’s of Similar genre or from same author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49BF1-870F-8699-0157-A7982992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8" y="1294486"/>
            <a:ext cx="5759921" cy="2814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C8710-1E1F-E29B-2266-41055BD9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825" y="1294487"/>
            <a:ext cx="5439927" cy="281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9A105-C4C9-367A-748E-1550E341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38" y="367406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Book-Based Recommendation </a:t>
            </a:r>
          </a:p>
        </p:txBody>
      </p:sp>
    </p:spTree>
    <p:extLst>
      <p:ext uri="{BB962C8B-B14F-4D97-AF65-F5344CB8AC3E}">
        <p14:creationId xmlns:p14="http://schemas.microsoft.com/office/powerpoint/2010/main" val="239274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7CF8-92A5-83D2-0947-495D4EE72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817419"/>
            <a:ext cx="10668000" cy="20089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Challenges Faced :-</a:t>
            </a:r>
          </a:p>
          <a:p>
            <a:r>
              <a:rPr lang="en-IN" dirty="0"/>
              <a:t>Irrelevant recommendation for collaborative filtering.</a:t>
            </a:r>
          </a:p>
          <a:p>
            <a:r>
              <a:rPr lang="en-IN" dirty="0"/>
              <a:t>Issues installing libraries in </a:t>
            </a:r>
            <a:r>
              <a:rPr lang="en-IN" dirty="0" err="1"/>
              <a:t>pycharm</a:t>
            </a:r>
            <a:r>
              <a:rPr lang="en-IN" dirty="0"/>
              <a:t> for deployment.</a:t>
            </a:r>
          </a:p>
          <a:p>
            <a:r>
              <a:rPr lang="en-IN" dirty="0"/>
              <a:t>Understanding the evaluation metrics for recommendation system</a:t>
            </a:r>
          </a:p>
          <a:p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F88F00-EE53-1AD7-A29D-75D3B5A50F48}"/>
              </a:ext>
            </a:extLst>
          </p:cNvPr>
          <p:cNvSpPr txBox="1">
            <a:spLocks/>
          </p:cNvSpPr>
          <p:nvPr/>
        </p:nvSpPr>
        <p:spPr>
          <a:xfrm>
            <a:off x="762000" y="3429002"/>
            <a:ext cx="10668000" cy="2008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How did you overcome?</a:t>
            </a:r>
          </a:p>
          <a:p>
            <a:r>
              <a:rPr lang="en-IN" dirty="0"/>
              <a:t>Only considered with min popularity and reviews of knowledgeable user were considered.</a:t>
            </a:r>
          </a:p>
          <a:p>
            <a:r>
              <a:rPr lang="en-IN" dirty="0"/>
              <a:t>Created virtual environment in VS Code for deployment.</a:t>
            </a:r>
          </a:p>
          <a:p>
            <a:r>
              <a:rPr lang="en-IN" dirty="0"/>
              <a:t>Evaluated the model by finding the RMSE score of the model.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3110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7680-0FC2-66A2-0710-02FF2B0A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429000"/>
            <a:ext cx="9144000" cy="1263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031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2C1A-4A2A-B39E-70B1-A37CC1CE8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09601"/>
            <a:ext cx="10668000" cy="5486400"/>
          </a:xfrm>
        </p:spPr>
        <p:txBody>
          <a:bodyPr/>
          <a:lstStyle/>
          <a:p>
            <a:r>
              <a:rPr lang="en-US" dirty="0"/>
              <a:t>A recommendation System filters the data using different algorithms and recommends the most relevant items to users.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Applications: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music and video companies like Netflix, </a:t>
            </a:r>
            <a:r>
              <a:rPr lang="en-US" dirty="0" err="1"/>
              <a:t>Youtube</a:t>
            </a:r>
            <a:r>
              <a:rPr lang="en-US" dirty="0"/>
              <a:t> and Spotify use them to generate music and video recommendations.</a:t>
            </a:r>
          </a:p>
          <a:p>
            <a:r>
              <a:rPr lang="en-US" b="0" i="0" dirty="0">
                <a:effectLst/>
                <a:latin typeface="Inter"/>
              </a:rPr>
              <a:t>They are used by Amazon/Flipkart/online shopping websites for product recommendations.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20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7E0F-F9D1-C56D-0DBB-E2246939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43520"/>
            <a:ext cx="9144000" cy="1263649"/>
          </a:xfrm>
        </p:spPr>
        <p:txBody>
          <a:bodyPr/>
          <a:lstStyle/>
          <a:p>
            <a:pPr algn="ctr"/>
            <a:r>
              <a:rPr lang="en-IN" dirty="0"/>
              <a:t>Project Flow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6FBC6-4A3E-8EDF-B774-CC666BDF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2"/>
          <a:stretch/>
        </p:blipFill>
        <p:spPr>
          <a:xfrm>
            <a:off x="4339772" y="1113565"/>
            <a:ext cx="3512456" cy="550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8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8834-0673-156A-EEAB-A85B1DAB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90286"/>
            <a:ext cx="9144000" cy="777892"/>
          </a:xfrm>
        </p:spPr>
        <p:txBody>
          <a:bodyPr/>
          <a:lstStyle/>
          <a:p>
            <a:pPr algn="ctr"/>
            <a:r>
              <a:rPr lang="en-IN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E1B2-BB3B-D02E-649D-F47A2A0F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9" y="4181136"/>
            <a:ext cx="3829072" cy="176949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b="1" dirty="0"/>
              <a:t>User Dataset</a:t>
            </a:r>
            <a:r>
              <a:rPr lang="en-IN" dirty="0"/>
              <a:t>:</a:t>
            </a:r>
          </a:p>
          <a:p>
            <a:r>
              <a:rPr lang="en-IN" sz="3100" dirty="0"/>
              <a:t>Consist of user ID , location, age Of user.</a:t>
            </a:r>
          </a:p>
          <a:p>
            <a:r>
              <a:rPr lang="en-IN" sz="3000" dirty="0"/>
              <a:t>Consist of 2.7lakh data points</a:t>
            </a:r>
          </a:p>
          <a:p>
            <a:r>
              <a:rPr lang="en-IN" sz="3000" dirty="0"/>
              <a:t>Shape of the data=(278858,3)</a:t>
            </a:r>
          </a:p>
          <a:p>
            <a:r>
              <a:rPr lang="en-IN" sz="3000" dirty="0"/>
              <a:t>Duplicates=0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52C03-4822-43BB-25F8-3B6319A5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9" y="1068178"/>
            <a:ext cx="3829071" cy="265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F3491-74FA-8F7C-E023-316BA932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29" y="1068177"/>
            <a:ext cx="3571528" cy="26597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9A5A49-D9FA-486F-49C8-719CFD96253B}"/>
              </a:ext>
            </a:extLst>
          </p:cNvPr>
          <p:cNvSpPr txBox="1">
            <a:spLocks/>
          </p:cNvSpPr>
          <p:nvPr/>
        </p:nvSpPr>
        <p:spPr>
          <a:xfrm>
            <a:off x="4347030" y="4181136"/>
            <a:ext cx="3571528" cy="1768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/>
              <a:t>Rating Dataset</a:t>
            </a:r>
            <a:r>
              <a:rPr lang="en-IN" dirty="0"/>
              <a:t>:</a:t>
            </a:r>
          </a:p>
          <a:p>
            <a:r>
              <a:rPr lang="en-IN" sz="2200" dirty="0"/>
              <a:t>Consist of user ID , ISBIN, Book rating .</a:t>
            </a:r>
          </a:p>
          <a:p>
            <a:r>
              <a:rPr lang="en-IN" sz="2200" dirty="0"/>
              <a:t>Consist of 11.49lakh data points</a:t>
            </a:r>
          </a:p>
          <a:p>
            <a:r>
              <a:rPr lang="en-IN" sz="2200" dirty="0"/>
              <a:t>Shape of the data=(1149780,3)</a:t>
            </a:r>
          </a:p>
          <a:p>
            <a:r>
              <a:rPr lang="en-IN" sz="2200" dirty="0"/>
              <a:t>Duplicates=0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EDC37-65EF-D3D7-B42B-CFF7F674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716" y="1068178"/>
            <a:ext cx="3982006" cy="26597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07838E-12B2-4057-3B29-93A6BA910957}"/>
              </a:ext>
            </a:extLst>
          </p:cNvPr>
          <p:cNvSpPr txBox="1">
            <a:spLocks/>
          </p:cNvSpPr>
          <p:nvPr/>
        </p:nvSpPr>
        <p:spPr>
          <a:xfrm>
            <a:off x="8060715" y="4181823"/>
            <a:ext cx="3982005" cy="1768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/>
              <a:t>Book Dataset</a:t>
            </a:r>
            <a:r>
              <a:rPr lang="en-IN" dirty="0"/>
              <a:t>:</a:t>
            </a:r>
          </a:p>
          <a:p>
            <a:r>
              <a:rPr lang="en-IN" sz="2700" dirty="0"/>
              <a:t>Consist of ISBIN, Book title, author ,year of publication, Cover image.</a:t>
            </a:r>
          </a:p>
          <a:p>
            <a:r>
              <a:rPr lang="en-IN" sz="2700" dirty="0"/>
              <a:t>Consist of 2.7lakh data points</a:t>
            </a:r>
          </a:p>
          <a:p>
            <a:r>
              <a:rPr lang="en-IN" sz="2700" dirty="0"/>
              <a:t>Shape of the data = (271360,8)</a:t>
            </a:r>
          </a:p>
          <a:p>
            <a:r>
              <a:rPr lang="en-IN" sz="2700" dirty="0"/>
              <a:t>Duplicates=0</a:t>
            </a:r>
          </a:p>
          <a:p>
            <a:endParaRPr lang="en-IN" sz="27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315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6E61-13BE-6161-1433-DBF13B0C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74074"/>
            <a:ext cx="9144000" cy="775854"/>
          </a:xfrm>
        </p:spPr>
        <p:txBody>
          <a:bodyPr/>
          <a:lstStyle/>
          <a:p>
            <a:pPr algn="ctr"/>
            <a:r>
              <a:rPr lang="en-IN" dirty="0"/>
              <a:t>Final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120F9-09BE-5CED-92B2-C73CA779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1676400"/>
            <a:ext cx="11984122" cy="27847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21B152-9BD6-B026-1C81-88B5EE662996}"/>
              </a:ext>
            </a:extLst>
          </p:cNvPr>
          <p:cNvSpPr txBox="1">
            <a:spLocks/>
          </p:cNvSpPr>
          <p:nvPr/>
        </p:nvSpPr>
        <p:spPr>
          <a:xfrm>
            <a:off x="1524000" y="5181600"/>
            <a:ext cx="9144000" cy="775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dirty="0"/>
              <a:t>Combined the 3 data set with selected feature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IN" dirty="0"/>
              <a:t>Shape of Combined dataset= (1017069,10)</a:t>
            </a:r>
          </a:p>
        </p:txBody>
      </p:sp>
    </p:spTree>
    <p:extLst>
      <p:ext uri="{BB962C8B-B14F-4D97-AF65-F5344CB8AC3E}">
        <p14:creationId xmlns:p14="http://schemas.microsoft.com/office/powerpoint/2010/main" val="304101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C780-8E87-0E74-72E0-79E5948C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93" y="4831976"/>
            <a:ext cx="9144000" cy="398930"/>
          </a:xfrm>
        </p:spPr>
        <p:txBody>
          <a:bodyPr>
            <a:normAutofit fontScale="90000"/>
          </a:bodyPr>
          <a:lstStyle/>
          <a:p>
            <a:r>
              <a:rPr lang="en-IN" dirty="0"/>
              <a:t>we have extracted country column based on location using lambda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E9636-9AF8-2560-1636-7714D174C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2" y="416859"/>
            <a:ext cx="8915400" cy="4208929"/>
          </a:xfrm>
        </p:spPr>
      </p:pic>
    </p:spTree>
    <p:extLst>
      <p:ext uri="{BB962C8B-B14F-4D97-AF65-F5344CB8AC3E}">
        <p14:creationId xmlns:p14="http://schemas.microsoft.com/office/powerpoint/2010/main" val="249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5DC4-9E8A-2410-1E31-7BCFE1F6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0176"/>
            <a:ext cx="9144000" cy="742022"/>
          </a:xfrm>
        </p:spPr>
        <p:txBody>
          <a:bodyPr/>
          <a:lstStyle/>
          <a:p>
            <a:pPr algn="ctr"/>
            <a:r>
              <a:rPr lang="en-IN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0E25-3CD5-D39D-EF16-303EBAF52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09822"/>
            <a:ext cx="10668000" cy="5092503"/>
          </a:xfrm>
        </p:spPr>
        <p:txBody>
          <a:bodyPr/>
          <a:lstStyle/>
          <a:p>
            <a:r>
              <a:rPr lang="en-IN" dirty="0"/>
              <a:t>User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2B133-467C-1D4F-596F-DAD64B5A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29" y="1705310"/>
            <a:ext cx="3781671" cy="1505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18053-38C0-851B-2252-834D8D4F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05310"/>
            <a:ext cx="6496034" cy="49346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F1F3C5-7844-463C-9E22-6DC9CE4F5059}"/>
              </a:ext>
            </a:extLst>
          </p:cNvPr>
          <p:cNvSpPr txBox="1">
            <a:spLocks/>
          </p:cNvSpPr>
          <p:nvPr/>
        </p:nvSpPr>
        <p:spPr>
          <a:xfrm>
            <a:off x="7648328" y="3705958"/>
            <a:ext cx="3781671" cy="293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Almost 40 % of the data in Age column is missing.</a:t>
            </a:r>
          </a:p>
          <a:p>
            <a:r>
              <a:rPr lang="en-IN" dirty="0"/>
              <a:t>Imputed the missing values with mode value.</a:t>
            </a:r>
          </a:p>
        </p:txBody>
      </p:sp>
    </p:spTree>
    <p:extLst>
      <p:ext uri="{BB962C8B-B14F-4D97-AF65-F5344CB8AC3E}">
        <p14:creationId xmlns:p14="http://schemas.microsoft.com/office/powerpoint/2010/main" val="67639007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0342947B281245BB60293DBD0F08A3" ma:contentTypeVersion="2" ma:contentTypeDescription="Create a new document." ma:contentTypeScope="" ma:versionID="52b642e3d31c64c5d9d9a540df6fe66a">
  <xsd:schema xmlns:xsd="http://www.w3.org/2001/XMLSchema" xmlns:xs="http://www.w3.org/2001/XMLSchema" xmlns:p="http://schemas.microsoft.com/office/2006/metadata/properties" xmlns:ns3="25db1d8a-73f6-45d2-9bc5-95daab79aa97" targetNamespace="http://schemas.microsoft.com/office/2006/metadata/properties" ma:root="true" ma:fieldsID="94382363c6db1fdc37e0c8fb420de3e2" ns3:_="">
    <xsd:import namespace="25db1d8a-73f6-45d2-9bc5-95daab79aa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db1d8a-73f6-45d2-9bc5-95daab79aa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255828-F370-4BF8-928A-F5EF65519D78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25db1d8a-73f6-45d2-9bc5-95daab79aa97"/>
  </ds:schemaRefs>
</ds:datastoreItem>
</file>

<file path=customXml/itemProps2.xml><?xml version="1.0" encoding="utf-8"?>
<ds:datastoreItem xmlns:ds="http://schemas.openxmlformats.org/officeDocument/2006/customXml" ds:itemID="{23C28CE4-9DA6-4300-8C66-365DAA6F8D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91AD71-DD43-434A-92F3-2E2DBEA6B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db1d8a-73f6-45d2-9bc5-95daab79aa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949</Words>
  <Application>Microsoft Office PowerPoint</Application>
  <PresentationFormat>Widescreen</PresentationFormat>
  <Paragraphs>146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Avenir Next LT Pro</vt:lpstr>
      <vt:lpstr>Calibri</vt:lpstr>
      <vt:lpstr>Cambria Math</vt:lpstr>
      <vt:lpstr>Heebo ExtraBold</vt:lpstr>
      <vt:lpstr>Inter</vt:lpstr>
      <vt:lpstr>Verdana Pro</vt:lpstr>
      <vt:lpstr>Verdana Pro Cond SemiBold</vt:lpstr>
      <vt:lpstr>Wingdings</vt:lpstr>
      <vt:lpstr>TornVTI</vt:lpstr>
      <vt:lpstr>AccentBoxVTI</vt:lpstr>
      <vt:lpstr>Book Recommender system</vt:lpstr>
      <vt:lpstr>PowerPoint Presentation</vt:lpstr>
      <vt:lpstr>Business Objective</vt:lpstr>
      <vt:lpstr>PowerPoint Presentation</vt:lpstr>
      <vt:lpstr>Project Flow Chart</vt:lpstr>
      <vt:lpstr>Data Set</vt:lpstr>
      <vt:lpstr>Final Dataset</vt:lpstr>
      <vt:lpstr>we have extracted country column based on location using lambda</vt:lpstr>
      <vt:lpstr>Missing Values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Top 10 Countries Based on active Readers</vt:lpstr>
      <vt:lpstr>PowerPoint Presentation</vt:lpstr>
      <vt:lpstr>PowerPoint Presentation</vt:lpstr>
      <vt:lpstr>Model Building</vt:lpstr>
      <vt:lpstr>Weighted Average</vt:lpstr>
      <vt:lpstr>PowerPoint Presentation</vt:lpstr>
      <vt:lpstr>PowerPoint Presentation</vt:lpstr>
      <vt:lpstr>Collaborative Filtering (Item-Based)</vt:lpstr>
      <vt:lpstr>PowerPoint Presentation</vt:lpstr>
      <vt:lpstr>Output</vt:lpstr>
      <vt:lpstr>Collaborative Filtering (Item-Based)</vt:lpstr>
      <vt:lpstr>Output</vt:lpstr>
      <vt:lpstr>Collaborative Filtering (User-Based)</vt:lpstr>
      <vt:lpstr>Model Deployment</vt:lpstr>
      <vt:lpstr>PowerPoint Presentation</vt:lpstr>
      <vt:lpstr>Popularity Based Recommendation</vt:lpstr>
      <vt:lpstr>Author Based Recommendation </vt:lpstr>
      <vt:lpstr>User-Based Recommendation</vt:lpstr>
      <vt:lpstr>Book-Based Recommendation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Recommender systems</dc:title>
  <dc:creator>Tittu Anzar</dc:creator>
  <cp:lastModifiedBy>priya alladi</cp:lastModifiedBy>
  <cp:revision>13</cp:revision>
  <dcterms:created xsi:type="dcterms:W3CDTF">2022-11-22T06:33:50Z</dcterms:created>
  <dcterms:modified xsi:type="dcterms:W3CDTF">2023-06-04T17:00:52Z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2022-11-22T08:47:22Z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823503d8-493a-4727-85c9-d2860af2df3a</vt:lpwstr>
  </property>
  <property fmtid="{D5CDD505-2E9C-101B-9397-08002B2CF9AE}" pid="7" name="MSIP_Label_defa4170-0d19-0005-0004-bc88714345d2_ActionId">
    <vt:lpwstr>d8641955-59c3-4dfa-aac2-753fad1e9bf8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0x0101004E0342947B281245BB60293DBD0F08A3</vt:lpwstr>
  </property>
</Properties>
</file>